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y="6858000" cx="9144000"/>
  <p:notesSz cx="6858000" cy="9144000"/>
  <p:embeddedFontLst>
    <p:embeddedFont>
      <p:font typeface="Palatino Linotype"/>
      <p:regular r:id="rId59"/>
      <p:bold r:id="rId60"/>
      <p:italic r:id="rId61"/>
      <p:boldItalic r:id="rId62"/>
    </p:embeddedFont>
    <p:embeddedFont>
      <p:font typeface="Century Gothic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7" roundtripDataSignature="AMtx7mge/ljbuyEk9UEknu9bsYH8HtL+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0E3C67-54F4-4351-BA3A-892D8B11FFEE}">
  <a:tblStyle styleId="{330E3C67-54F4-4351-BA3A-892D8B11FFEE}" styleName="Table_0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BF2"/>
          </a:solidFill>
        </a:fill>
      </a:tcStyle>
    </a:wholeTbl>
    <a:band1H>
      <a:tcTxStyle/>
      <a:tcStyle>
        <a:fill>
          <a:solidFill>
            <a:srgbClr val="D1D5E5"/>
          </a:solidFill>
        </a:fill>
      </a:tcStyle>
    </a:band1H>
    <a:band2H>
      <a:tcTxStyle/>
    </a:band2H>
    <a:band1V>
      <a:tcTxStyle/>
      <a:tcStyle>
        <a:fill>
          <a:solidFill>
            <a:srgbClr val="D1D5E5"/>
          </a:solidFill>
        </a:fill>
      </a:tcStyle>
    </a:band1V>
    <a:band2V>
      <a:tcTxStyle/>
    </a:band2V>
    <a:la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PalatinoLinotype-boldItalic.fntdata"/><Relationship Id="rId61" Type="http://schemas.openxmlformats.org/officeDocument/2006/relationships/font" Target="fonts/PalatinoLinotype-italic.fntdata"/><Relationship Id="rId20" Type="http://schemas.openxmlformats.org/officeDocument/2006/relationships/slide" Target="slides/slide14.xml"/><Relationship Id="rId64" Type="http://schemas.openxmlformats.org/officeDocument/2006/relationships/font" Target="fonts/CenturyGothic-bold.fntdata"/><Relationship Id="rId63" Type="http://schemas.openxmlformats.org/officeDocument/2006/relationships/font" Target="fonts/CenturyGothic-regular.fntdata"/><Relationship Id="rId22" Type="http://schemas.openxmlformats.org/officeDocument/2006/relationships/slide" Target="slides/slide16.xml"/><Relationship Id="rId66" Type="http://schemas.openxmlformats.org/officeDocument/2006/relationships/font" Target="fonts/CenturyGothic-boldItalic.fntdata"/><Relationship Id="rId21" Type="http://schemas.openxmlformats.org/officeDocument/2006/relationships/slide" Target="slides/slide15.xml"/><Relationship Id="rId65" Type="http://schemas.openxmlformats.org/officeDocument/2006/relationships/font" Target="fonts/CenturyGothic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7" Type="http://customschemas.google.com/relationships/presentationmetadata" Target="metadata"/><Relationship Id="rId60" Type="http://schemas.openxmlformats.org/officeDocument/2006/relationships/font" Target="fonts/PalatinoLinotype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PalatinoLinotype-regular.fntdata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past%20vs%20future%20disco\sign%20effect%20(jelly%20bean%20paper)%20graphs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ACR\jellybean-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'Glasses Rebate Study'!$A$3</c:f>
              <c:strCache>
                <c:ptCount val="1"/>
                <c:pt idx="0">
                  <c:v>$15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A1-4E0D-BA0D-EE7EA18CA5A9}"/>
              </c:ext>
            </c:extLst>
          </c:dPt>
          <c:errBars>
            <c:errBarType val="both"/>
            <c:errValType val="cust"/>
            <c:noEndCap val="0"/>
            <c:plus>
              <c:numRef>
                <c:f>'Glasses Rebate Study'!$H$3:$H$4</c:f>
                <c:numCache>
                  <c:formatCode>General</c:formatCode>
                  <c:ptCount val="2"/>
                  <c:pt idx="0">
                    <c:v>13.465199999999999</c:v>
                  </c:pt>
                  <c:pt idx="1">
                    <c:v>14.758800000000001</c:v>
                  </c:pt>
                </c:numCache>
              </c:numRef>
            </c:plus>
            <c:minus>
              <c:numRef>
                <c:f>'Glasses Rebate Study'!$H$3:$H$4</c:f>
                <c:numCache>
                  <c:formatCode>General</c:formatCode>
                  <c:ptCount val="2"/>
                  <c:pt idx="0">
                    <c:v>13.465199999999999</c:v>
                  </c:pt>
                  <c:pt idx="1">
                    <c:v>14.758800000000001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'Glasses Rebate Study'!$B$2:$C$2</c:f>
              <c:strCache>
                <c:ptCount val="2"/>
                <c:pt idx="0">
                  <c:v>Rebate</c:v>
                </c:pt>
                <c:pt idx="1">
                  <c:v>Bill</c:v>
                </c:pt>
              </c:strCache>
            </c:strRef>
          </c:cat>
          <c:val>
            <c:numRef>
              <c:f>'Glasses Rebate Study'!$B$3:$C$3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-22.14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A1-4E0D-BA0D-EE7EA18CA5A9}"/>
            </c:ext>
          </c:extLst>
        </c:ser>
        <c:ser>
          <c:idx val="1"/>
          <c:order val="1"/>
          <c:tx>
            <c:strRef>
              <c:f>'Glasses Rebate Study'!$A$4</c:f>
              <c:strCache>
                <c:ptCount val="1"/>
                <c:pt idx="0">
                  <c:v>$30 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'Glasses Rebate Study'!$I$3:$I$4</c:f>
                <c:numCache>
                  <c:formatCode>General</c:formatCode>
                  <c:ptCount val="2"/>
                  <c:pt idx="0">
                    <c:v>11.9756</c:v>
                  </c:pt>
                  <c:pt idx="1">
                    <c:v>11.5052</c:v>
                  </c:pt>
                </c:numCache>
              </c:numRef>
            </c:plus>
            <c:minus>
              <c:numRef>
                <c:f>'Glasses Rebate Study'!$I$3:$I$4</c:f>
                <c:numCache>
                  <c:formatCode>General</c:formatCode>
                  <c:ptCount val="2"/>
                  <c:pt idx="0">
                    <c:v>11.9756</c:v>
                  </c:pt>
                  <c:pt idx="1">
                    <c:v>11.5052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'Glasses Rebate Study'!$B$2:$C$2</c:f>
              <c:strCache>
                <c:ptCount val="2"/>
                <c:pt idx="0">
                  <c:v>Rebate</c:v>
                </c:pt>
                <c:pt idx="1">
                  <c:v>Bill</c:v>
                </c:pt>
              </c:strCache>
            </c:strRef>
          </c:cat>
          <c:val>
            <c:numRef>
              <c:f>'Glasses Rebate Study'!$B$4:$C$4</c:f>
              <c:numCache>
                <c:formatCode>General</c:formatCode>
                <c:ptCount val="2"/>
                <c:pt idx="0">
                  <c:v>-10.92</c:v>
                </c:pt>
                <c:pt idx="1">
                  <c:v>-18.59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A1-4E0D-BA0D-EE7EA18CA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340416"/>
        <c:axId val="179341952"/>
      </c:barChart>
      <c:catAx>
        <c:axId val="17934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9341952"/>
        <c:crosses val="autoZero"/>
        <c:auto val="1"/>
        <c:lblAlgn val="ctr"/>
        <c:lblOffset val="100"/>
        <c:noMultiLvlLbl val="0"/>
      </c:catAx>
      <c:valAx>
        <c:axId val="179341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Anticipation Utility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93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Dirt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Sheet1!$F$3:$F$4</c:f>
                <c:numCache>
                  <c:formatCode>General</c:formatCode>
                  <c:ptCount val="2"/>
                  <c:pt idx="0">
                    <c:v>7.4</c:v>
                  </c:pt>
                  <c:pt idx="1">
                    <c:v>7.1</c:v>
                  </c:pt>
                </c:numCache>
              </c:numRef>
            </c:plus>
            <c:minus>
              <c:numRef>
                <c:f>Sheet1!$F$3:$F$4</c:f>
                <c:numCache>
                  <c:formatCode>General</c:formatCode>
                  <c:ptCount val="2"/>
                  <c:pt idx="0">
                    <c:v>7.4</c:v>
                  </c:pt>
                  <c:pt idx="1">
                    <c:v>7.1</c:v>
                  </c:pt>
                </c:numCache>
              </c:numRef>
            </c:minus>
          </c:errBars>
          <c:cat>
            <c:strRef>
              <c:f>Sheet1!$A$3:$A$4</c:f>
              <c:strCache>
                <c:ptCount val="2"/>
                <c:pt idx="0">
                  <c:v>Predicted Experience Utility</c:v>
                </c:pt>
                <c:pt idx="1">
                  <c:v>Anticipation Utility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-30</c:v>
                </c:pt>
                <c:pt idx="1">
                  <c:v>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E-4008-BC8D-0038D2F2C55A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Toasted Marshmallow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Sheet1!$G$3:$G$4</c:f>
                <c:numCache>
                  <c:formatCode>General</c:formatCode>
                  <c:ptCount val="2"/>
                  <c:pt idx="0">
                    <c:v>6.3</c:v>
                  </c:pt>
                  <c:pt idx="1">
                    <c:v>5.7</c:v>
                  </c:pt>
                </c:numCache>
              </c:numRef>
            </c:plus>
            <c:minus>
              <c:numRef>
                <c:f>Sheet1!$G$3:$G$4</c:f>
                <c:numCache>
                  <c:formatCode>General</c:formatCode>
                  <c:ptCount val="2"/>
                  <c:pt idx="0">
                    <c:v>6.3</c:v>
                  </c:pt>
                  <c:pt idx="1">
                    <c:v>5.7</c:v>
                  </c:pt>
                </c:numCache>
              </c:numRef>
            </c:minus>
          </c:errBars>
          <c:cat>
            <c:strRef>
              <c:f>Sheet1!$A$3:$A$4</c:f>
              <c:strCache>
                <c:ptCount val="2"/>
                <c:pt idx="0">
                  <c:v>Predicted Experience Utility</c:v>
                </c:pt>
                <c:pt idx="1">
                  <c:v>Anticipation Utility</c:v>
                </c:pt>
              </c:strCache>
            </c:strRef>
          </c:cat>
          <c:val>
            <c:numRef>
              <c:f>Sheet1!$C$3:$C$4</c:f>
              <c:numCache>
                <c:formatCode>General</c:formatCode>
                <c:ptCount val="2"/>
                <c:pt idx="0">
                  <c:v>29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AE-4008-BC8D-0038D2F2C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636736"/>
        <c:axId val="183638272"/>
      </c:barChart>
      <c:catAx>
        <c:axId val="18363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83638272"/>
        <c:crosses val="autoZero"/>
        <c:auto val="1"/>
        <c:lblAlgn val="ctr"/>
        <c:lblOffset val="100"/>
        <c:noMultiLvlLbl val="0"/>
      </c:catAx>
      <c:valAx>
        <c:axId val="183638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3636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587634580874476"/>
          <c:y val="3.8518749630274199E-2"/>
          <c:w val="0.35722448796924089"/>
          <c:h val="0.25595107470146827"/>
        </c:manualLayout>
      </c:layout>
      <c:overlay val="1"/>
      <c:txPr>
        <a:bodyPr/>
        <a:lstStyle/>
        <a:p>
          <a:pPr>
            <a:defRPr sz="20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Images from unsplash.com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took a little while to develop these paradigms – I hope they are useful to other researchers</a:t>
            </a:r>
            <a:endParaRPr/>
          </a:p>
        </p:txBody>
      </p:sp>
      <p:sp>
        <p:nvSpPr>
          <p:cNvPr id="166" name="Google Shape;166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facebook ads: there are some constraints of course. Also: make sure the ad score is the same in each conditions</a:t>
            </a:r>
            <a:endParaRPr/>
          </a:p>
        </p:txBody>
      </p:sp>
      <p:sp>
        <p:nvSpPr>
          <p:cNvPr id="259" name="Google Shape;259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4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4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5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54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63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3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6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4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/>
        </p:txBody>
      </p:sp>
      <p:sp>
        <p:nvSpPr>
          <p:cNvPr id="26" name="Google Shape;26;p5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5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6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6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6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6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6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7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57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7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8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9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59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59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59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9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9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0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1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1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61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1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2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2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</p:sp>
      <p:sp>
        <p:nvSpPr>
          <p:cNvPr id="73" name="Google Shape;73;p62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6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2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Google Shape;11;p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53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53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53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3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chart" Target="../charts/chart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7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6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9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304800" y="457200"/>
            <a:ext cx="8763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latin typeface="Century Gothic"/>
                <a:ea typeface="Century Gothic"/>
                <a:cs typeface="Century Gothic"/>
                <a:sym typeface="Century Gothic"/>
              </a:rPr>
              <a:t>The Sign Effect in Consumer Intertemporal Choice: Evidence and Explanation</a:t>
            </a:r>
            <a:endParaRPr sz="5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-26020" y="5590040"/>
            <a:ext cx="506581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 Hardisty, University of British Columbia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Elke Weber, Princeton University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ACR 2019, Atlanta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0" y="1455738"/>
            <a:ext cx="3962400" cy="126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457200" y="-30480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Hypotheses</a:t>
            </a:r>
            <a:endParaRPr/>
          </a:p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Replicate the “sign effect” in diverse consumer behavior contexts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of losses &gt; anticipation of gains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Even when controlling for loss aversion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predicts choices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This (partly) explains the “sign effect”</a:t>
            </a:r>
            <a:endParaRPr/>
          </a:p>
        </p:txBody>
      </p:sp>
      <p:sp>
        <p:nvSpPr>
          <p:cNvPr id="162" name="Google Shape;162;p1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Overview</a:t>
            </a:r>
            <a:endParaRPr/>
          </a:p>
        </p:txBody>
      </p:sp>
      <p:sp>
        <p:nvSpPr>
          <p:cNvPr id="169" name="Google Shape;169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>
                <a:solidFill>
                  <a:schemeClr val="dk1"/>
                </a:solidFill>
              </a:rPr>
              <a:t>Study 1: </a:t>
            </a:r>
            <a:r>
              <a:rPr lang="en-US">
                <a:solidFill>
                  <a:schemeClr val="dk1"/>
                </a:solidFill>
              </a:rPr>
              <a:t>Delayed payments vs rebates (Hyp)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>
                <a:solidFill>
                  <a:schemeClr val="dk1"/>
                </a:solidFill>
              </a:rPr>
              <a:t>Study 2a &amp; 2b: </a:t>
            </a:r>
            <a:r>
              <a:rPr lang="en-US">
                <a:solidFill>
                  <a:schemeClr val="dk1"/>
                </a:solidFill>
              </a:rPr>
              <a:t>Retirement ad clicks (Real)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>
                <a:solidFill>
                  <a:schemeClr val="dk1"/>
                </a:solidFill>
              </a:rPr>
              <a:t>Study 3: </a:t>
            </a:r>
            <a:r>
              <a:rPr lang="en-US">
                <a:solidFill>
                  <a:schemeClr val="dk1"/>
                </a:solidFill>
              </a:rPr>
              <a:t>Jellybean consumption (Real)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>
                <a:solidFill>
                  <a:schemeClr val="dk1"/>
                </a:solidFill>
              </a:rPr>
              <a:t>Study 4: </a:t>
            </a:r>
            <a:r>
              <a:rPr lang="en-US">
                <a:solidFill>
                  <a:schemeClr val="dk1"/>
                </a:solidFill>
              </a:rPr>
              <a:t>Photo viewing (Real)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70" name="Google Shape;170;p1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</a:pPr>
            <a:r>
              <a:rPr lang="en-US"/>
              <a:t>Study 1: Delayed Payments vs Rebates</a:t>
            </a:r>
            <a:endParaRPr/>
          </a:p>
        </p:txBody>
      </p:sp>
      <p:sp>
        <p:nvSpPr>
          <p:cNvPr id="176" name="Google Shape;176;p12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77" name="Google Shape;177;p1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1: Anticipating payment plans vs rebates</a:t>
            </a:r>
            <a:endParaRPr/>
          </a:p>
        </p:txBody>
      </p:sp>
      <p:sp>
        <p:nvSpPr>
          <p:cNvPr id="183" name="Google Shape;183;p13"/>
          <p:cNvSpPr txBox="1"/>
          <p:nvPr>
            <p:ph idx="1" type="body"/>
          </p:nvPr>
        </p:nvSpPr>
        <p:spPr>
          <a:xfrm>
            <a:off x="457200" y="200541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N=200 Mturkers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2 (sign: positive vs negative) x 2 (magnitude: small vs large) between-subjects design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Scenario: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US">
                <a:solidFill>
                  <a:schemeClr val="dk1"/>
                </a:solidFill>
              </a:rPr>
              <a:t>“Imagine that you are buying a new pair of glasses. Two different pricing plans are available.”</a:t>
            </a:r>
            <a:endParaRPr>
              <a:solidFill>
                <a:schemeClr val="dk1"/>
              </a:solidFill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4" name="Google Shape;184;p1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>
                <a:solidFill>
                  <a:schemeClr val="dk1"/>
                </a:solidFill>
              </a:rPr>
              <a:t>Positive condition: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Plan A costs $122. Plan B includes a rebate. It costs $142 now, but you would receive a $30 rebate in the mail after one month. Which would you choose? 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Plan A: pay $122 now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Plan B: pay $142 now, and receive $30 in one month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>
                <a:solidFill>
                  <a:schemeClr val="dk1"/>
                </a:solidFill>
              </a:rPr>
              <a:t>Negative condition: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Plan A includes a payment plan. It costs $122 now, and you would pay an additional bill of $30 after one month. Plan B costs $142. Which would you choose?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Plan A: pay $122 now, and pay $30 in one month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Plan B: pay $142 now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0" name="Google Shape;190;p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>
                <a:solidFill>
                  <a:schemeClr val="dk1"/>
                </a:solidFill>
              </a:rPr>
              <a:t>Positive condition: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Plan A costs $61. Plan B includes a rebate. It costs $71 now, but you would receive a $15 rebate in the mail after one month. Which would you choose? 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Plan A: pay $61 now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Plan B: pay $71 now, and receive $15 in one month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>
                <a:solidFill>
                  <a:schemeClr val="dk1"/>
                </a:solidFill>
              </a:rPr>
              <a:t>Negative condition: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Plan A includes a payment plan. It costs $61 now, and you would pay an additional bill of $15 after one month. Plan B costs $71. Which would you choose?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Plan A: pay $61 now, and pay $15 in one month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Plan B: pay $71 now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6" name="Google Shape;196;p1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1: Proportion choosing “impatient” Brand A</a:t>
            </a:r>
            <a:endParaRPr/>
          </a:p>
        </p:txBody>
      </p:sp>
      <p:sp>
        <p:nvSpPr>
          <p:cNvPr id="202" name="Google Shape;202;p1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03" name="Google Shape;203;p16"/>
          <p:cNvGraphicFramePr/>
          <p:nvPr/>
        </p:nvGraphicFramePr>
        <p:xfrm>
          <a:off x="823686" y="1828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{330E3C67-54F4-4351-BA3A-892D8B11FFEE}</a:tableStyleId>
              </a:tblPr>
              <a:tblGrid>
                <a:gridCol w="2336800"/>
                <a:gridCol w="2336800"/>
                <a:gridCol w="2336800"/>
              </a:tblGrid>
              <a:tr h="1007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Rebate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Bill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007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$15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42%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8%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007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$30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56%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10%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04" name="Google Shape;204;p16"/>
          <p:cNvSpPr txBox="1"/>
          <p:nvPr/>
        </p:nvSpPr>
        <p:spPr>
          <a:xfrm>
            <a:off x="823686" y="5562600"/>
            <a:ext cx="7391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sign, </a:t>
            </a:r>
            <a:r>
              <a:rPr i="1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=2.11, </a:t>
            </a:r>
            <a:r>
              <a:rPr i="1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=0.59, Wald </a:t>
            </a:r>
            <a:r>
              <a:rPr i="1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χ</a:t>
            </a:r>
            <a:r>
              <a:rPr baseline="30000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(1)=12.69, </a:t>
            </a:r>
            <a:r>
              <a:rPr i="1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&lt;.001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magnitude, </a:t>
            </a:r>
            <a:r>
              <a:rPr i="1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=0.25, </a:t>
            </a:r>
            <a:r>
              <a:rPr i="1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=0.70, Wald </a:t>
            </a:r>
            <a:r>
              <a:rPr i="1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χ</a:t>
            </a:r>
            <a:r>
              <a:rPr baseline="30000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(1)=0.12, </a:t>
            </a:r>
            <a:r>
              <a:rPr i="1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=.73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interaction, </a:t>
            </a:r>
            <a:r>
              <a:rPr i="1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=0.31, </a:t>
            </a:r>
            <a:r>
              <a:rPr i="1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=0.81, Wald </a:t>
            </a:r>
            <a:r>
              <a:rPr i="1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χ</a:t>
            </a:r>
            <a:r>
              <a:rPr baseline="30000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(1)=0.14, </a:t>
            </a:r>
            <a:r>
              <a:rPr i="1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=.71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/>
          <p:nvPr>
            <p:ph idx="1" type="body"/>
          </p:nvPr>
        </p:nvSpPr>
        <p:spPr>
          <a:xfrm>
            <a:off x="457200" y="16002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Imagine receiving a check for $30 [paying a bill of $30] in one month. Would </a:t>
            </a:r>
            <a:r>
              <a:rPr b="1" lang="en-US">
                <a:solidFill>
                  <a:schemeClr val="dk1"/>
                </a:solidFill>
              </a:rPr>
              <a:t>experiencing </a:t>
            </a:r>
            <a:r>
              <a:rPr lang="en-US">
                <a:solidFill>
                  <a:schemeClr val="dk1"/>
                </a:solidFill>
              </a:rPr>
              <a:t>this event be pleasurable or displeasurable?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(1=pleasurable, 2=displeasurable)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Imagine receiving a check for $30 [paying a bill of $30] in one month. How strongly would </a:t>
            </a:r>
            <a:r>
              <a:rPr b="1" lang="en-US">
                <a:solidFill>
                  <a:schemeClr val="dk1"/>
                </a:solidFill>
              </a:rPr>
              <a:t>experiencing </a:t>
            </a:r>
            <a:r>
              <a:rPr lang="en-US">
                <a:solidFill>
                  <a:schemeClr val="dk1"/>
                </a:solidFill>
              </a:rPr>
              <a:t>this event affect your feelings at that time?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(0=Not at all, 50=Strongly, 100=Extremely)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10" name="Google Shape;210;p1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17"/>
          <p:cNvSpPr txBox="1"/>
          <p:nvPr/>
        </p:nvSpPr>
        <p:spPr>
          <a:xfrm>
            <a:off x="4572000" y="6153704"/>
            <a:ext cx="23391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(McGraw et al, 2010)</a:t>
            </a:r>
            <a:endParaRPr/>
          </a:p>
        </p:txBody>
      </p:sp>
      <p:sp>
        <p:nvSpPr>
          <p:cNvPr id="212" name="Google Shape;212;p17"/>
          <p:cNvSpPr txBox="1"/>
          <p:nvPr>
            <p:ph type="title"/>
          </p:nvPr>
        </p:nvSpPr>
        <p:spPr>
          <a:xfrm>
            <a:off x="485670" y="136525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1: Experience Utility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/>
          <p:nvPr>
            <p:ph idx="1" type="body"/>
          </p:nvPr>
        </p:nvSpPr>
        <p:spPr>
          <a:xfrm>
            <a:off x="457200" y="18288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Imagine expecting to receive a check for $30 [pay a bill of $30] in one month. If this event were one month away, would the </a:t>
            </a:r>
            <a:r>
              <a:rPr b="1" lang="en-US">
                <a:solidFill>
                  <a:schemeClr val="dk1"/>
                </a:solidFill>
              </a:rPr>
              <a:t>anticipation </a:t>
            </a:r>
            <a:r>
              <a:rPr lang="en-US">
                <a:solidFill>
                  <a:schemeClr val="dk1"/>
                </a:solidFill>
              </a:rPr>
              <a:t>be psychologically pleasurable or displeasurable? In other words, how would you feel </a:t>
            </a:r>
            <a:r>
              <a:rPr b="1" lang="en-US">
                <a:solidFill>
                  <a:schemeClr val="dk1"/>
                </a:solidFill>
              </a:rPr>
              <a:t>while waiting</a:t>
            </a:r>
            <a:r>
              <a:rPr lang="en-US">
                <a:solidFill>
                  <a:schemeClr val="dk1"/>
                </a:solidFill>
              </a:rPr>
              <a:t> for it?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(1=like the feeling of waiting,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-1=dislike the feeling of waiting)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Imagine expecting to receive a check for $30 [pay a bill of $30] in one month. How strongly would </a:t>
            </a:r>
            <a:r>
              <a:rPr b="1" lang="en-US">
                <a:solidFill>
                  <a:schemeClr val="dk1"/>
                </a:solidFill>
              </a:rPr>
              <a:t>anticipating </a:t>
            </a:r>
            <a:r>
              <a:rPr lang="en-US">
                <a:solidFill>
                  <a:schemeClr val="dk1"/>
                </a:solidFill>
              </a:rPr>
              <a:t>this event affect your feelings </a:t>
            </a:r>
            <a:r>
              <a:rPr b="1" lang="en-US">
                <a:solidFill>
                  <a:schemeClr val="dk1"/>
                </a:solidFill>
              </a:rPr>
              <a:t>while waiting</a:t>
            </a:r>
            <a:r>
              <a:rPr lang="en-US">
                <a:solidFill>
                  <a:schemeClr val="dk1"/>
                </a:solidFill>
              </a:rPr>
              <a:t> for the event?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(0=Not at all, 50=Strongly, 100=Extremely)</a:t>
            </a:r>
            <a:endParaRPr/>
          </a:p>
        </p:txBody>
      </p:sp>
      <p:sp>
        <p:nvSpPr>
          <p:cNvPr id="218" name="Google Shape;218;p1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18"/>
          <p:cNvSpPr txBox="1"/>
          <p:nvPr>
            <p:ph type="title"/>
          </p:nvPr>
        </p:nvSpPr>
        <p:spPr>
          <a:xfrm>
            <a:off x="485670" y="136525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1: Anticipation Utility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/>
          <p:nvPr>
            <p:ph type="title"/>
          </p:nvPr>
        </p:nvSpPr>
        <p:spPr>
          <a:xfrm>
            <a:off x="381000" y="-3600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1: Anticipation Utility</a:t>
            </a:r>
            <a:endParaRPr/>
          </a:p>
        </p:txBody>
      </p:sp>
      <p:sp>
        <p:nvSpPr>
          <p:cNvPr id="225" name="Google Shape;225;p1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26" name="Google Shape;226;p19"/>
          <p:cNvGraphicFramePr/>
          <p:nvPr/>
        </p:nvGraphicFramePr>
        <p:xfrm>
          <a:off x="533400" y="1145233"/>
          <a:ext cx="8153400" cy="50292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27" name="Google Shape;227;p19"/>
          <p:cNvSpPr txBox="1"/>
          <p:nvPr/>
        </p:nvSpPr>
        <p:spPr>
          <a:xfrm>
            <a:off x="990600" y="6400800"/>
            <a:ext cx="71384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Mediation: Sign-&gt;Anticipation-&gt;Choice </a:t>
            </a:r>
            <a:r>
              <a:rPr i="1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=.38, </a:t>
            </a:r>
            <a:r>
              <a:rPr i="1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=.14, CI</a:t>
            </a:r>
            <a:r>
              <a:rPr baseline="-25000"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95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[.17, .74]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idx="1" type="body"/>
          </p:nvPr>
        </p:nvSpPr>
        <p:spPr>
          <a:xfrm>
            <a:off x="457200" y="1600200"/>
            <a:ext cx="8458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</a:rPr>
              <a:t>Receive </a:t>
            </a:r>
            <a:r>
              <a:rPr lang="en-US" sz="3200">
                <a:solidFill>
                  <a:schemeClr val="dk1"/>
                </a:solidFill>
              </a:rPr>
              <a:t>$70 now or $70 in a month?</a:t>
            </a:r>
            <a:br>
              <a:rPr lang="en-US" sz="3200">
                <a:solidFill>
                  <a:schemeClr val="dk1"/>
                </a:solidFill>
              </a:rPr>
            </a:br>
            <a:r>
              <a:rPr b="1" lang="en-US" sz="3200">
                <a:solidFill>
                  <a:schemeClr val="dk1"/>
                </a:solidFill>
              </a:rPr>
              <a:t>100%</a:t>
            </a:r>
            <a:r>
              <a:rPr lang="en-US" sz="3200">
                <a:solidFill>
                  <a:schemeClr val="dk1"/>
                </a:solidFill>
              </a:rPr>
              <a:t> choose now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</a:rPr>
              <a:t>Pay</a:t>
            </a:r>
            <a:r>
              <a:rPr lang="en-US" sz="3200">
                <a:solidFill>
                  <a:schemeClr val="dk1"/>
                </a:solidFill>
              </a:rPr>
              <a:t> $70 now or $70 in a month? </a:t>
            </a:r>
            <a:br>
              <a:rPr lang="en-US" sz="3200">
                <a:solidFill>
                  <a:schemeClr val="dk1"/>
                </a:solidFill>
              </a:rPr>
            </a:br>
            <a:r>
              <a:rPr b="1" lang="en-US" sz="3200">
                <a:solidFill>
                  <a:schemeClr val="dk1"/>
                </a:solidFill>
              </a:rPr>
              <a:t>47%</a:t>
            </a:r>
            <a:r>
              <a:rPr lang="en-US" sz="3200">
                <a:solidFill>
                  <a:schemeClr val="dk1"/>
                </a:solidFill>
              </a:rPr>
              <a:t> choose later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dk1"/>
                </a:solidFill>
              </a:rPr>
              <a:t>Research questions: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dk1"/>
                </a:solidFill>
              </a:rPr>
              <a:t>Does it matter in consumer choice?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dk1"/>
                </a:solidFill>
              </a:rPr>
              <a:t>Why does it happen?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</a:rPr>
              <a:t>Loss aversion </a:t>
            </a:r>
            <a:r>
              <a:rPr lang="en-US" sz="3200">
                <a:solidFill>
                  <a:schemeClr val="dk1"/>
                </a:solidFill>
              </a:rPr>
              <a:t>vs </a:t>
            </a:r>
            <a:r>
              <a:rPr b="1" lang="en-US" sz="3200">
                <a:solidFill>
                  <a:schemeClr val="dk1"/>
                </a:solidFill>
              </a:rPr>
              <a:t>anticipation asymmetry</a:t>
            </a:r>
            <a:endParaRPr/>
          </a:p>
        </p:txBody>
      </p:sp>
      <p:sp>
        <p:nvSpPr>
          <p:cNvPr id="104" name="Google Shape;104;p2"/>
          <p:cNvSpPr txBox="1"/>
          <p:nvPr>
            <p:ph type="title"/>
          </p:nvPr>
        </p:nvSpPr>
        <p:spPr>
          <a:xfrm>
            <a:off x="571500" y="-30480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The “sign” effect (+/-)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1: Controlling for Loss Aversion</a:t>
            </a:r>
            <a:endParaRPr/>
          </a:p>
        </p:txBody>
      </p:sp>
      <p:sp>
        <p:nvSpPr>
          <p:cNvPr id="233" name="Google Shape;233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US">
                <a:solidFill>
                  <a:schemeClr val="dk1"/>
                </a:solidFill>
              </a:rPr>
              <a:t>Method 1: </a:t>
            </a:r>
            <a:r>
              <a:rPr lang="en-US">
                <a:solidFill>
                  <a:schemeClr val="dk1"/>
                </a:solidFill>
              </a:rPr>
              <a:t>include experience utility in the analyses, all key tests remain significant, </a:t>
            </a:r>
            <a:r>
              <a:rPr i="1" lang="en-US">
                <a:solidFill>
                  <a:schemeClr val="dk1"/>
                </a:solidFill>
              </a:rPr>
              <a:t>p</a:t>
            </a:r>
            <a:r>
              <a:rPr lang="en-US">
                <a:solidFill>
                  <a:schemeClr val="dk1"/>
                </a:solidFill>
              </a:rPr>
              <a:t>=.001 or lower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US">
                <a:solidFill>
                  <a:schemeClr val="dk1"/>
                </a:solidFill>
              </a:rPr>
              <a:t>Method 2: </a:t>
            </a:r>
            <a:r>
              <a:rPr lang="en-US">
                <a:solidFill>
                  <a:schemeClr val="dk1"/>
                </a:solidFill>
              </a:rPr>
              <a:t>compare $15 bill condition with the $30 rebate condition , all key tests remain significant, </a:t>
            </a:r>
            <a:r>
              <a:rPr i="1" lang="en-US">
                <a:solidFill>
                  <a:schemeClr val="dk1"/>
                </a:solidFill>
              </a:rPr>
              <a:t>p</a:t>
            </a:r>
            <a:r>
              <a:rPr lang="en-US">
                <a:solidFill>
                  <a:schemeClr val="dk1"/>
                </a:solidFill>
              </a:rPr>
              <a:t>=.002 or lower </a:t>
            </a:r>
            <a:endParaRPr/>
          </a:p>
        </p:txBody>
      </p:sp>
      <p:sp>
        <p:nvSpPr>
          <p:cNvPr id="234" name="Google Shape;234;p2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1: Summary</a:t>
            </a:r>
            <a:endParaRPr/>
          </a:p>
        </p:txBody>
      </p:sp>
      <p:sp>
        <p:nvSpPr>
          <p:cNvPr id="240" name="Google Shape;240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Consumers care about future payments more than future rebates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of losses is negative, contemplation of gains near zero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predicts choices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>
                <a:solidFill>
                  <a:schemeClr val="dk1"/>
                </a:solidFill>
              </a:rPr>
              <a:t>Even when controlling for loss aversion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However, self-report can be unreliable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>
                <a:solidFill>
                  <a:schemeClr val="dk1"/>
                </a:solidFill>
              </a:rPr>
              <a:t>Let’s manipulate anticipation, and measure real behavior</a:t>
            </a:r>
            <a:endParaRPr/>
          </a:p>
        </p:txBody>
      </p:sp>
      <p:sp>
        <p:nvSpPr>
          <p:cNvPr id="241" name="Google Shape;241;p2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</a:pPr>
            <a:r>
              <a:rPr lang="en-US"/>
              <a:t>Study 2: Retirement Ad Clicks</a:t>
            </a:r>
            <a:endParaRPr/>
          </a:p>
        </p:txBody>
      </p:sp>
      <p:sp>
        <p:nvSpPr>
          <p:cNvPr id="247" name="Google Shape;247;p22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48" name="Google Shape;248;p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2: Overview</a:t>
            </a:r>
            <a:endParaRPr/>
          </a:p>
        </p:txBody>
      </p:sp>
      <p:sp>
        <p:nvSpPr>
          <p:cNvPr id="254" name="Google Shape;254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Measuring clicks on Facebook ads for a retirement calculator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Facebook offers “AB Testing”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Still some “black box” issues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Endogeneity issues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Predictions: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Retirement expenses &gt; Retirement benefits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Especially when anticipation is highlighted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5" name="Google Shape;255;p2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2a: Methods</a:t>
            </a:r>
            <a:endParaRPr/>
          </a:p>
        </p:txBody>
      </p:sp>
      <p:sp>
        <p:nvSpPr>
          <p:cNvPr id="262" name="Google Shape;262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2 (sign: pos vs neg) x 2 (anticipation message: absent vs present)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Budget: $50 per ad over 5 days total.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US">
                <a:solidFill>
                  <a:schemeClr val="dk1"/>
                </a:solidFill>
              </a:rPr>
              <a:t>N</a:t>
            </a:r>
            <a:r>
              <a:rPr lang="en-US">
                <a:solidFill>
                  <a:schemeClr val="dk1"/>
                </a:solidFill>
              </a:rPr>
              <a:t> (“reach”) = 28,568 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ages 19-64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location Canada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language English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all devices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DVs: 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>
                <a:solidFill>
                  <a:schemeClr val="dk1"/>
                </a:solidFill>
              </a:rPr>
              <a:t>click-through-rate (CTR) 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>
                <a:solidFill>
                  <a:schemeClr val="dk1"/>
                </a:solidFill>
              </a:rPr>
              <a:t>cost per click</a:t>
            </a:r>
            <a:endParaRPr/>
          </a:p>
        </p:txBody>
      </p:sp>
      <p:sp>
        <p:nvSpPr>
          <p:cNvPr id="263" name="Google Shape;263;p2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2a: anticipation message absent</a:t>
            </a:r>
            <a:endParaRPr/>
          </a:p>
        </p:txBody>
      </p:sp>
      <p:sp>
        <p:nvSpPr>
          <p:cNvPr id="269" name="Google Shape;269;p2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ave\Desktop\FB Ad Images\AdC.png" id="270" name="Google Shape;27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757363"/>
            <a:ext cx="41402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ave\Desktop\FB Ad Images\AdD.png" id="271" name="Google Shape;27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503363"/>
            <a:ext cx="4064000" cy="52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/>
          <p:nvPr>
            <p:ph type="title"/>
          </p:nvPr>
        </p:nvSpPr>
        <p:spPr>
          <a:xfrm>
            <a:off x="381000" y="479425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2a: anticipation message present</a:t>
            </a:r>
            <a:endParaRPr/>
          </a:p>
        </p:txBody>
      </p:sp>
      <p:sp>
        <p:nvSpPr>
          <p:cNvPr id="277" name="Google Shape;277;p2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ave\Desktop\FB Ad Images\AdA.png" id="278" name="Google Shape;27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714500"/>
            <a:ext cx="4102100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ave\Desktop\FB Ad Images\AdB.png" id="279" name="Google Shape;27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1473200"/>
            <a:ext cx="4127500" cy="51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2a: Facebook Results (CTR)</a:t>
            </a:r>
            <a:endParaRPr/>
          </a:p>
        </p:txBody>
      </p:sp>
      <p:sp>
        <p:nvSpPr>
          <p:cNvPr id="285" name="Google Shape;285;p2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86" name="Google Shape;286;p27"/>
          <p:cNvGraphicFramePr/>
          <p:nvPr/>
        </p:nvGraphicFramePr>
        <p:xfrm>
          <a:off x="914400" y="1524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{330E3C67-54F4-4351-BA3A-892D8B11FFEE}</a:tableStyleId>
              </a:tblPr>
              <a:tblGrid>
                <a:gridCol w="2311400"/>
                <a:gridCol w="2311400"/>
                <a:gridCol w="2311400"/>
              </a:tblGrid>
              <a:tr h="1021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Positive Frame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Negative Frame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76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Contemplation msg absent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1.8%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2.0%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76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Contemplation msg present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2.6%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3.6%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2a: Facebook Results (CPC)</a:t>
            </a:r>
            <a:endParaRPr/>
          </a:p>
        </p:txBody>
      </p:sp>
      <p:sp>
        <p:nvSpPr>
          <p:cNvPr id="292" name="Google Shape;292;p2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93" name="Google Shape;293;p28"/>
          <p:cNvGraphicFramePr/>
          <p:nvPr/>
        </p:nvGraphicFramePr>
        <p:xfrm>
          <a:off x="914400" y="1524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{330E3C67-54F4-4351-BA3A-892D8B11FFEE}</a:tableStyleId>
              </a:tblPr>
              <a:tblGrid>
                <a:gridCol w="2311400"/>
                <a:gridCol w="2311400"/>
                <a:gridCol w="2311400"/>
              </a:tblGrid>
              <a:tr h="1021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Positive Frame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Negative Frame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76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Contemplation msg absent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$0.30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$0.31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76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Contemplation msg present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$0.25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$0.18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2b: Methods</a:t>
            </a:r>
            <a:endParaRPr/>
          </a:p>
        </p:txBody>
      </p:sp>
      <p:sp>
        <p:nvSpPr>
          <p:cNvPr id="299" name="Google Shape;299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“Cleaner” design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N (“reach”) = 90,076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Canadians ages 22-64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0" name="Google Shape;300;p2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ave\Desktop\new.jpg" id="301" name="Google Shape;30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0" y="193357"/>
            <a:ext cx="1346200" cy="107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Loss Aversion?</a:t>
            </a:r>
            <a:endParaRPr/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>
                <a:solidFill>
                  <a:schemeClr val="dk1"/>
                </a:solidFill>
              </a:rPr>
              <a:t>Loss aversion </a:t>
            </a:r>
            <a:r>
              <a:rPr lang="en-US" sz="2400">
                <a:solidFill>
                  <a:schemeClr val="dk1"/>
                </a:solidFill>
              </a:rPr>
              <a:t>(Tversky &amp; Kahneman 1991)</a:t>
            </a:r>
            <a:r>
              <a:rPr lang="en-US">
                <a:solidFill>
                  <a:schemeClr val="dk1"/>
                </a:solidFill>
              </a:rPr>
              <a:t>: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losses weigh twice as much as gains</a:t>
            </a:r>
            <a:br>
              <a:rPr lang="en-US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(See also : Baumeister et al 2001; Rozin &amp; Royzman 2001)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>
                <a:solidFill>
                  <a:schemeClr val="dk1"/>
                </a:solidFill>
              </a:rPr>
              <a:t>Magnitude effect </a:t>
            </a:r>
            <a:r>
              <a:rPr lang="en-US" sz="2400">
                <a:solidFill>
                  <a:schemeClr val="dk1"/>
                </a:solidFill>
              </a:rPr>
              <a:t>(Thaler 1981)</a:t>
            </a:r>
            <a:r>
              <a:rPr lang="en-US">
                <a:solidFill>
                  <a:schemeClr val="dk1"/>
                </a:solidFill>
              </a:rPr>
              <a:t>: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lower discount rates for larger outcomes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>
                <a:solidFill>
                  <a:schemeClr val="dk1"/>
                </a:solidFill>
              </a:rPr>
              <a:t>Sign effect</a:t>
            </a:r>
            <a:r>
              <a:rPr lang="en-US">
                <a:solidFill>
                  <a:schemeClr val="dk1"/>
                </a:solidFill>
              </a:rPr>
              <a:t> = loss aversion + magnitude effect?</a:t>
            </a:r>
            <a:br>
              <a:rPr lang="en-US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(Loewenstein &amp; Prelec, 1992; Baucells &amp; Bellezza 2017)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2b: anticipation word absent</a:t>
            </a:r>
            <a:endParaRPr/>
          </a:p>
        </p:txBody>
      </p:sp>
      <p:sp>
        <p:nvSpPr>
          <p:cNvPr id="307" name="Google Shape;307;p3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8" name="Google Shape;30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676400"/>
            <a:ext cx="3730331" cy="440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5828" y="1672683"/>
            <a:ext cx="3703896" cy="440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2b: anticipation word present</a:t>
            </a:r>
            <a:endParaRPr/>
          </a:p>
        </p:txBody>
      </p:sp>
      <p:sp>
        <p:nvSpPr>
          <p:cNvPr id="315" name="Google Shape;315;p3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6" name="Google Shape;3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729141"/>
            <a:ext cx="3670842" cy="42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7714" y="1731000"/>
            <a:ext cx="3699779" cy="42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2b: Results</a:t>
            </a:r>
            <a:br>
              <a:rPr lang="en-US"/>
            </a:br>
            <a:r>
              <a:rPr lang="en-US"/>
              <a:t>Click-Through-Rate</a:t>
            </a:r>
            <a:endParaRPr/>
          </a:p>
        </p:txBody>
      </p:sp>
      <p:sp>
        <p:nvSpPr>
          <p:cNvPr id="323" name="Google Shape;323;p3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24" name="Google Shape;324;p32"/>
          <p:cNvGraphicFramePr/>
          <p:nvPr/>
        </p:nvGraphicFramePr>
        <p:xfrm>
          <a:off x="762000" y="21717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{330E3C67-54F4-4351-BA3A-892D8B11FFEE}</a:tableStyleId>
              </a:tblPr>
              <a:tblGrid>
                <a:gridCol w="2260600"/>
                <a:gridCol w="2260600"/>
                <a:gridCol w="2260600"/>
              </a:tblGrid>
              <a:tr h="1428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Control (“Planning”)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Anticipation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(“Savoring” or “Dreading”)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000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(“Benefits”)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2.9%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2.5%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000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(“Expenses”)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2.8%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3.4%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2b: Results</a:t>
            </a:r>
            <a:br>
              <a:rPr lang="en-US"/>
            </a:br>
            <a:r>
              <a:rPr lang="en-US"/>
              <a:t>Cost-Per-Click</a:t>
            </a:r>
            <a:endParaRPr/>
          </a:p>
        </p:txBody>
      </p:sp>
      <p:sp>
        <p:nvSpPr>
          <p:cNvPr id="330" name="Google Shape;330;p3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31" name="Google Shape;331;p33"/>
          <p:cNvGraphicFramePr/>
          <p:nvPr/>
        </p:nvGraphicFramePr>
        <p:xfrm>
          <a:off x="762000" y="21717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{330E3C67-54F4-4351-BA3A-892D8B11FFEE}</a:tableStyleId>
              </a:tblPr>
              <a:tblGrid>
                <a:gridCol w="2260600"/>
                <a:gridCol w="2260600"/>
                <a:gridCol w="2260600"/>
              </a:tblGrid>
              <a:tr h="1428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Control (“Planning”)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Anticipation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(“Savoring” or “Dreading”)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000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(“Benefits”)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$0.27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$0.30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000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(“Expenses”)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$0.28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$0.23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2: Summary</a:t>
            </a:r>
            <a:endParaRPr/>
          </a:p>
        </p:txBody>
      </p:sp>
      <p:sp>
        <p:nvSpPr>
          <p:cNvPr id="337" name="Google Shape;337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>
                <a:solidFill>
                  <a:schemeClr val="dk1"/>
                </a:solidFill>
              </a:rPr>
              <a:t>Anticipation</a:t>
            </a:r>
            <a:r>
              <a:rPr lang="en-US">
                <a:solidFill>
                  <a:schemeClr val="dk1"/>
                </a:solidFill>
              </a:rPr>
              <a:t> of retirement expenses is more motivating than anticipation of retirement benefits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…above and beyond simple expenses vs benefits</a:t>
            </a:r>
            <a:endParaRPr/>
          </a:p>
        </p:txBody>
      </p:sp>
      <p:sp>
        <p:nvSpPr>
          <p:cNvPr id="338" name="Google Shape;338;p3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</a:pPr>
            <a:r>
              <a:rPr lang="en-US"/>
              <a:t>Study 3: Jellybean consumption</a:t>
            </a:r>
            <a:endParaRPr/>
          </a:p>
        </p:txBody>
      </p:sp>
      <p:sp>
        <p:nvSpPr>
          <p:cNvPr id="344" name="Google Shape;344;p35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>
                <a:solidFill>
                  <a:schemeClr val="dk1"/>
                </a:solidFill>
              </a:rPr>
              <a:t>How can we give matched positive and negative experiences in the lab?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45" name="Google Shape;345;p3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ave\Desktop\new.jpg" id="346" name="Google Shape;34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0" y="193357"/>
            <a:ext cx="1346200" cy="107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3: Jellybean Flavors</a:t>
            </a:r>
            <a:endParaRPr/>
          </a:p>
        </p:txBody>
      </p:sp>
      <p:sp>
        <p:nvSpPr>
          <p:cNvPr id="352" name="Google Shape;352;p36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Grass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Earthworm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Soap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Black Pepper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Dirt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Sausage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Earwax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Rotten Egg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Booger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Vomit</a:t>
            </a:r>
            <a:endParaRPr/>
          </a:p>
        </p:txBody>
      </p:sp>
      <p:sp>
        <p:nvSpPr>
          <p:cNvPr id="353" name="Google Shape;353;p36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Watermelon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Green Apple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Chocolate Donut with Sprinkles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Candyfloss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Tutti-Fruitti (mixed fruit)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Banana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Marshmallow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Blueberry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Lemon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Strawberry Iced Donut</a:t>
            </a:r>
            <a:endParaRPr/>
          </a:p>
        </p:txBody>
      </p:sp>
      <p:sp>
        <p:nvSpPr>
          <p:cNvPr id="354" name="Google Shape;354;p3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ave\Desktop\35cdea6c-8cbb-490b-97d4-be3c2fc55840.jpg" id="355" name="Google Shape;35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7779" y="4457700"/>
            <a:ext cx="1600201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3: Methods</a:t>
            </a:r>
            <a:endParaRPr/>
          </a:p>
        </p:txBody>
      </p:sp>
      <p:sp>
        <p:nvSpPr>
          <p:cNvPr id="361" name="Google Shape;361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Jellybeans mentioned in recruitment materials and  visible in the experimental room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Each participant rated 20 jellybean flavors as positive or negative and ranked them from best to worst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Titrated to find a matched pair (one pos, one neg) for each participant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>
                <a:solidFill>
                  <a:schemeClr val="dk1"/>
                </a:solidFill>
              </a:rPr>
              <a:t>“Would you accept a 50/50 gamble to eat a Marshmallow flavored jellybean or a Grass flavored jellybean”?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Participants were then assigned to either the positive flavor first or negative flavor first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Rated anticipation and experience utility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Chose when to eat the jellybean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2" name="Google Shape;362;p3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ave\Desktop\35cdea6c-8cbb-490b-97d4-be3c2fc55840.jpg" id="363" name="Google Shape;36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5699" y="0"/>
            <a:ext cx="1600201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3: Choice Results</a:t>
            </a:r>
            <a:endParaRPr/>
          </a:p>
        </p:txBody>
      </p:sp>
      <p:sp>
        <p:nvSpPr>
          <p:cNvPr id="369" name="Google Shape;369;p3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70" name="Google Shape;370;p38"/>
          <p:cNvGraphicFramePr/>
          <p:nvPr/>
        </p:nvGraphicFramePr>
        <p:xfrm>
          <a:off x="457198" y="2209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{330E3C67-54F4-4351-BA3A-892D8B11FFEE}</a:tableStyleId>
              </a:tblPr>
              <a:tblGrid>
                <a:gridCol w="2794000"/>
                <a:gridCol w="2794000"/>
                <a:gridCol w="2794000"/>
              </a:tblGrid>
              <a:tr h="99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Good Flavor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Bad Flavor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99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Chose </a:t>
                      </a:r>
                      <a:br>
                        <a:rPr lang="en-US" sz="3200" u="none" cap="none" strike="noStrike"/>
                      </a:br>
                      <a:r>
                        <a:rPr lang="en-US" sz="3200" u="none" cap="none" strike="noStrike"/>
                        <a:t>“now”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73%</a:t>
                      </a:r>
                      <a:endParaRPr sz="3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81%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99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Chose “discounting”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73%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19%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76" name="Google Shape;376;p39"/>
          <p:cNvGraphicFramePr/>
          <p:nvPr/>
        </p:nvGraphicFramePr>
        <p:xfrm>
          <a:off x="237153" y="284778"/>
          <a:ext cx="8669694" cy="628844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77" name="Google Shape;377;p39"/>
          <p:cNvSpPr txBox="1"/>
          <p:nvPr/>
        </p:nvSpPr>
        <p:spPr>
          <a:xfrm>
            <a:off x="5181600" y="762000"/>
            <a:ext cx="19472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Negative flavor</a:t>
            </a:r>
            <a:endParaRPr/>
          </a:p>
        </p:txBody>
      </p:sp>
      <p:sp>
        <p:nvSpPr>
          <p:cNvPr id="378" name="Google Shape;378;p39"/>
          <p:cNvSpPr txBox="1"/>
          <p:nvPr/>
        </p:nvSpPr>
        <p:spPr>
          <a:xfrm>
            <a:off x="5181600" y="1524000"/>
            <a:ext cx="18108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Positive flavor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Loss Aversion</a:t>
            </a:r>
            <a:endParaRPr/>
          </a:p>
        </p:txBody>
      </p:sp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Real choices (unpublished data):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>
                <a:solidFill>
                  <a:schemeClr val="dk1"/>
                </a:solidFill>
              </a:rPr>
              <a:t>Receive </a:t>
            </a:r>
            <a:r>
              <a:rPr lang="en-US">
                <a:solidFill>
                  <a:schemeClr val="dk1"/>
                </a:solidFill>
              </a:rPr>
              <a:t>$70 now or $70 in a month?</a:t>
            </a:r>
            <a:br>
              <a:rPr lang="en-US">
                <a:solidFill>
                  <a:schemeClr val="dk1"/>
                </a:solidFill>
              </a:rPr>
            </a:br>
            <a:r>
              <a:rPr b="1" lang="en-US">
                <a:solidFill>
                  <a:schemeClr val="dk1"/>
                </a:solidFill>
              </a:rPr>
              <a:t>100%</a:t>
            </a:r>
            <a:r>
              <a:rPr lang="en-US">
                <a:solidFill>
                  <a:schemeClr val="dk1"/>
                </a:solidFill>
              </a:rPr>
              <a:t> choose now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>
                <a:solidFill>
                  <a:schemeClr val="dk1"/>
                </a:solidFill>
              </a:rPr>
              <a:t>Pay</a:t>
            </a:r>
            <a:r>
              <a:rPr lang="en-US">
                <a:solidFill>
                  <a:schemeClr val="dk1"/>
                </a:solidFill>
              </a:rPr>
              <a:t> $70 now or $70 in a month? </a:t>
            </a:r>
            <a:br>
              <a:rPr lang="en-US">
                <a:solidFill>
                  <a:schemeClr val="dk1"/>
                </a:solidFill>
              </a:rPr>
            </a:br>
            <a:r>
              <a:rPr b="1" lang="en-US">
                <a:solidFill>
                  <a:schemeClr val="dk1"/>
                </a:solidFill>
              </a:rPr>
              <a:t>47%</a:t>
            </a:r>
            <a:r>
              <a:rPr lang="en-US">
                <a:solidFill>
                  <a:schemeClr val="dk1"/>
                </a:solidFill>
              </a:rPr>
              <a:t> choose later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>
                <a:solidFill>
                  <a:schemeClr val="dk1"/>
                </a:solidFill>
              </a:rPr>
              <a:t>Receive </a:t>
            </a:r>
            <a:r>
              <a:rPr lang="en-US">
                <a:solidFill>
                  <a:schemeClr val="dk1"/>
                </a:solidFill>
              </a:rPr>
              <a:t>$140 now or $140 in a month?</a:t>
            </a:r>
            <a:br>
              <a:rPr lang="en-US">
                <a:solidFill>
                  <a:schemeClr val="dk1"/>
                </a:solidFill>
              </a:rPr>
            </a:br>
            <a:r>
              <a:rPr b="1" lang="en-US">
                <a:solidFill>
                  <a:schemeClr val="dk1"/>
                </a:solidFill>
              </a:rPr>
              <a:t>100%</a:t>
            </a:r>
            <a:r>
              <a:rPr lang="en-US">
                <a:solidFill>
                  <a:schemeClr val="dk1"/>
                </a:solidFill>
              </a:rPr>
              <a:t> choose now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>
                <a:solidFill>
                  <a:schemeClr val="dk1"/>
                </a:solidFill>
              </a:rPr>
              <a:t>Pay</a:t>
            </a:r>
            <a:r>
              <a:rPr lang="en-US">
                <a:solidFill>
                  <a:schemeClr val="dk1"/>
                </a:solidFill>
              </a:rPr>
              <a:t> $35 now or $35 in a month? </a:t>
            </a:r>
            <a:br>
              <a:rPr lang="en-US">
                <a:solidFill>
                  <a:schemeClr val="dk1"/>
                </a:solidFill>
              </a:rPr>
            </a:br>
            <a:r>
              <a:rPr b="1" lang="en-US">
                <a:solidFill>
                  <a:schemeClr val="dk1"/>
                </a:solidFill>
              </a:rPr>
              <a:t>50%</a:t>
            </a:r>
            <a:r>
              <a:rPr lang="en-US">
                <a:solidFill>
                  <a:schemeClr val="dk1"/>
                </a:solidFill>
              </a:rPr>
              <a:t> choose later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3: Summary</a:t>
            </a:r>
            <a:endParaRPr/>
          </a:p>
        </p:txBody>
      </p:sp>
      <p:sp>
        <p:nvSpPr>
          <p:cNvPr id="384" name="Google Shape;384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With jellybean consumption, individually matching positive vs negative intensity: </a:t>
            </a:r>
            <a:r>
              <a:rPr b="1" lang="en-US">
                <a:solidFill>
                  <a:schemeClr val="dk1"/>
                </a:solidFill>
              </a:rPr>
              <a:t>same results</a:t>
            </a:r>
            <a:endParaRPr/>
          </a:p>
        </p:txBody>
      </p:sp>
      <p:sp>
        <p:nvSpPr>
          <p:cNvPr id="385" name="Google Shape;385;p4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1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</a:pPr>
            <a:r>
              <a:rPr lang="en-US"/>
              <a:t>Study 4: Photo Viewing</a:t>
            </a:r>
            <a:endParaRPr/>
          </a:p>
        </p:txBody>
      </p:sp>
      <p:sp>
        <p:nvSpPr>
          <p:cNvPr id="391" name="Google Shape;391;p41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92" name="Google Shape;392;p4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4: Methods</a:t>
            </a:r>
            <a:endParaRPr/>
          </a:p>
        </p:txBody>
      </p:sp>
      <p:sp>
        <p:nvSpPr>
          <p:cNvPr id="398" name="Google Shape;398;p42"/>
          <p:cNvSpPr txBox="1"/>
          <p:nvPr>
            <p:ph idx="1" type="body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N=100 MTurkers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Assigned to view 10 photos of puppies or 10 photos of cockroaches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Time preference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>
                <a:solidFill>
                  <a:schemeClr val="dk1"/>
                </a:solidFill>
              </a:rPr>
              <a:t>When do you want to look at the photos? Now, or at the end of the study (in 5 minutes)?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utility (positive and negative separately)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>
                <a:solidFill>
                  <a:schemeClr val="dk1"/>
                </a:solidFill>
              </a:rPr>
              <a:t>As you think about the photos you will see at the end of the study, how </a:t>
            </a:r>
            <a:r>
              <a:rPr b="1" lang="en-US">
                <a:solidFill>
                  <a:schemeClr val="dk1"/>
                </a:solidFill>
              </a:rPr>
              <a:t>pleasurable </a:t>
            </a:r>
            <a:r>
              <a:rPr lang="en-US">
                <a:solidFill>
                  <a:schemeClr val="dk1"/>
                </a:solidFill>
              </a:rPr>
              <a:t>or </a:t>
            </a:r>
            <a:r>
              <a:rPr b="1" lang="en-US">
                <a:solidFill>
                  <a:schemeClr val="dk1"/>
                </a:solidFill>
              </a:rPr>
              <a:t>happy</a:t>
            </a:r>
            <a:r>
              <a:rPr lang="en-US">
                <a:solidFill>
                  <a:schemeClr val="dk1"/>
                </a:solidFill>
              </a:rPr>
              <a:t> is the </a:t>
            </a:r>
            <a:r>
              <a:rPr b="1" lang="en-US">
                <a:solidFill>
                  <a:schemeClr val="dk1"/>
                </a:solidFill>
              </a:rPr>
              <a:t>anticipation</a:t>
            </a:r>
            <a:r>
              <a:rPr lang="en-US">
                <a:solidFill>
                  <a:schemeClr val="dk1"/>
                </a:solidFill>
              </a:rPr>
              <a:t>? 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>
                <a:solidFill>
                  <a:schemeClr val="dk1"/>
                </a:solidFill>
              </a:rPr>
              <a:t>As you think about the photos you will see at the end of the study, how </a:t>
            </a:r>
            <a:r>
              <a:rPr b="1" lang="en-US">
                <a:solidFill>
                  <a:schemeClr val="dk1"/>
                </a:solidFill>
              </a:rPr>
              <a:t>displeasurable </a:t>
            </a:r>
            <a:r>
              <a:rPr lang="en-US">
                <a:solidFill>
                  <a:schemeClr val="dk1"/>
                </a:solidFill>
              </a:rPr>
              <a:t>or </a:t>
            </a:r>
            <a:r>
              <a:rPr b="1" lang="en-US">
                <a:solidFill>
                  <a:schemeClr val="dk1"/>
                </a:solidFill>
              </a:rPr>
              <a:t>unhappy</a:t>
            </a:r>
            <a:r>
              <a:rPr lang="en-US">
                <a:solidFill>
                  <a:schemeClr val="dk1"/>
                </a:solidFill>
              </a:rPr>
              <a:t> is the </a:t>
            </a:r>
            <a:r>
              <a:rPr b="1" lang="en-US">
                <a:solidFill>
                  <a:schemeClr val="dk1"/>
                </a:solidFill>
              </a:rPr>
              <a:t>anticipation</a:t>
            </a:r>
            <a:r>
              <a:rPr lang="en-US">
                <a:solidFill>
                  <a:schemeClr val="dk1"/>
                </a:solidFill>
              </a:rPr>
              <a:t>?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5 min unrelated task &amp; view the photos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(in order chosen)</a:t>
            </a:r>
            <a:endParaRPr/>
          </a:p>
        </p:txBody>
      </p:sp>
      <p:sp>
        <p:nvSpPr>
          <p:cNvPr id="399" name="Google Shape;399;p4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ave\Desktop\JDMW Stuff\coc1.jpg" id="405" name="Google Shape;40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752600"/>
            <a:ext cx="5715000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ave\Desktop\JDMW Stuff\coc2.jpg" id="411" name="Google Shape;41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605971"/>
            <a:ext cx="7620001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ave\Desktop\JDMW Stuff\coc3.jpg" id="417" name="Google Shape;41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764846"/>
            <a:ext cx="762000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ave\Desktop\JDMW Stuff\pup1.jpg" id="423" name="Google Shape;42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371600"/>
            <a:ext cx="7620000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ave\Desktop\JDMW Stuff\pup2.jpg" id="429" name="Google Shape;42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68325"/>
            <a:ext cx="7620001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ave\Desktop\JDMW Stuff\pup3.jpg" id="435" name="Google Shape;43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914400"/>
            <a:ext cx="7620000" cy="51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4: Results</a:t>
            </a:r>
            <a:endParaRPr/>
          </a:p>
        </p:txBody>
      </p:sp>
      <p:sp>
        <p:nvSpPr>
          <p:cNvPr id="441" name="Google Shape;441;p4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42" name="Google Shape;442;p49"/>
          <p:cNvGraphicFramePr/>
          <p:nvPr/>
        </p:nvGraphicFramePr>
        <p:xfrm>
          <a:off x="762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{330E3C67-54F4-4351-BA3A-892D8B11FFEE}</a:tableStyleId>
              </a:tblPr>
              <a:tblGrid>
                <a:gridCol w="2857500"/>
                <a:gridCol w="2222500"/>
                <a:gridCol w="2540000"/>
              </a:tblGrid>
              <a:tr h="109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</a:rPr>
                        <a:t>Puppies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</a:rPr>
                        <a:t>Cockroaches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78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</a:rPr>
                        <a:t>Choose now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</a:rPr>
                        <a:t>63%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</a:rPr>
                        <a:t>73%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78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</a:rPr>
                        <a:t>Chose disco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</a:rPr>
                        <a:t>63%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</a:rPr>
                        <a:t>27%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171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</a:rPr>
                        <a:t>Positive Anticipation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</a:rPr>
                        <a:t>17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171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</a:rPr>
                        <a:t>Negative Anticipation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</a:rPr>
                        <a:t>33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</a:rPr>
                        <a:t>54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</a:pPr>
            <a:r>
              <a:rPr lang="en-US"/>
              <a:t>Anticipation?</a:t>
            </a:r>
            <a:endParaRPr/>
          </a:p>
        </p:txBody>
      </p:sp>
      <p:sp>
        <p:nvSpPr>
          <p:cNvPr id="124" name="Google Shape;124;p5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25" name="Google Shape;125;p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4: Summary</a:t>
            </a:r>
            <a:endParaRPr/>
          </a:p>
        </p:txBody>
      </p:sp>
      <p:sp>
        <p:nvSpPr>
          <p:cNvPr id="448" name="Google Shape;448;p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Puppies: people report both positive anticipation and negative anticipation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Cockroaches: people report negative anticipation but not positive anticipation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49" name="Google Shape;449;p5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/>
          </a:p>
        </p:txBody>
      </p:sp>
      <p:sp>
        <p:nvSpPr>
          <p:cNvPr id="455" name="Google Shape;455;p51"/>
          <p:cNvSpPr txBox="1"/>
          <p:nvPr>
            <p:ph idx="1" type="body"/>
          </p:nvPr>
        </p:nvSpPr>
        <p:spPr>
          <a:xfrm>
            <a:off x="457200" y="1905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“Sign effect” replicated across multiple consumption contexts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of losses &gt; anticipation of gains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of gains is emotionally mixed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of losses is more unidimensional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predicts choices 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</a:pPr>
            <a:r>
              <a:rPr lang="en-US">
                <a:solidFill>
                  <a:schemeClr val="dk1"/>
                </a:solidFill>
              </a:rPr>
              <a:t>loss aversion does not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This (partly) explains the “sign effect”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6" name="Google Shape;456;p5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2"/>
          <p:cNvSpPr txBox="1"/>
          <p:nvPr>
            <p:ph type="ctrTitle"/>
          </p:nvPr>
        </p:nvSpPr>
        <p:spPr>
          <a:xfrm>
            <a:off x="685800" y="6096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/>
          </a:p>
        </p:txBody>
      </p:sp>
      <p:sp>
        <p:nvSpPr>
          <p:cNvPr id="462" name="Google Shape;462;p52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63" name="Google Shape;463;p5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466725" y="13716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Kiss from a movie star: now or next week?</a:t>
            </a:r>
            <a:br>
              <a:rPr lang="en-US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100">
                <a:latin typeface="Century Gothic"/>
                <a:ea typeface="Century Gothic"/>
                <a:cs typeface="Century Gothic"/>
                <a:sym typeface="Century Gothic"/>
              </a:rPr>
              <a:t>(Loewenstein, 1987)</a:t>
            </a:r>
            <a:endParaRPr/>
          </a:p>
        </p:txBody>
      </p:sp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457200" y="2438400"/>
            <a:ext cx="510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Discounting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Anticipation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2" name="Google Shape;132;p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erson and person kissing&#10;&#10;Description automatically generated"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0525" y="2927350"/>
            <a:ext cx="43434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Dental procedure: </a:t>
            </a:r>
            <a:br>
              <a:rPr lang="en-US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now or next week?</a:t>
            </a:r>
            <a:endParaRPr/>
          </a:p>
        </p:txBody>
      </p:sp>
      <p:sp>
        <p:nvSpPr>
          <p:cNvPr id="139" name="Google Shape;139;p7"/>
          <p:cNvSpPr txBox="1"/>
          <p:nvPr>
            <p:ph idx="1" type="body"/>
          </p:nvPr>
        </p:nvSpPr>
        <p:spPr>
          <a:xfrm>
            <a:off x="457200" y="1600200"/>
            <a:ext cx="510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Discounting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Anticipation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0" name="Google Shape;140;p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person, indoor&#10;&#10;Description automatically generated" id="141" name="Google Shape;1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8758" y="2136779"/>
            <a:ext cx="4604084" cy="3452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457200" y="-218464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Anticipation Asymmetry?</a:t>
            </a:r>
            <a:endParaRPr/>
          </a:p>
        </p:txBody>
      </p:sp>
      <p:sp>
        <p:nvSpPr>
          <p:cNvPr id="147" name="Google Shape;14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Perhaps “dread” is stronger than “savoring”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Some evidence for “dread”</a:t>
            </a:r>
            <a:br>
              <a:rPr lang="en-US">
                <a:solidFill>
                  <a:schemeClr val="dk1"/>
                </a:solidFill>
              </a:rPr>
            </a:br>
            <a:r>
              <a:rPr lang="en-US" sz="2600">
                <a:solidFill>
                  <a:schemeClr val="dk1"/>
                </a:solidFill>
              </a:rPr>
              <a:t>(Berns et al 2006; Harris 2012) 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Not much evidence for “savoring”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This asymmetry may drive the sign effect</a:t>
            </a:r>
            <a:endParaRPr/>
          </a:p>
        </p:txBody>
      </p:sp>
      <p:sp>
        <p:nvSpPr>
          <p:cNvPr id="148" name="Google Shape;148;p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asymmetric? </a:t>
            </a:r>
            <a:endParaRPr/>
          </a:p>
        </p:txBody>
      </p: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457200" y="1600200"/>
            <a:ext cx="57912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Anticipation of gains is mixed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We enjoy anticipating future gains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We simultaneously </a:t>
            </a:r>
            <a:r>
              <a:rPr i="1" lang="en-US">
                <a:solidFill>
                  <a:schemeClr val="dk1"/>
                </a:solidFill>
              </a:rPr>
              <a:t>dislike</a:t>
            </a:r>
            <a:r>
              <a:rPr lang="en-US">
                <a:solidFill>
                  <a:schemeClr val="dk1"/>
                </a:solidFill>
              </a:rPr>
              <a:t> anticipating future gains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Anticipation of losses is unipolar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We often dislike anticipating future losses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BUT: We rarely enjoy anticipating future losses</a:t>
            </a:r>
            <a:endParaRPr/>
          </a:p>
        </p:txBody>
      </p:sp>
      <p:sp>
        <p:nvSpPr>
          <p:cNvPr id="155" name="Google Shape;155;p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Dave</dc:creator>
</cp:coreProperties>
</file>